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
  </p:notesMasterIdLst>
  <p:handoutMasterIdLst>
    <p:handoutMasterId r:id="rId9"/>
  </p:handoutMasterIdLst>
  <p:sldIdLst>
    <p:sldId id="262" r:id="rId2"/>
    <p:sldId id="256"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4722" autoAdjust="0"/>
  </p:normalViewPr>
  <p:slideViewPr>
    <p:cSldViewPr>
      <p:cViewPr varScale="1">
        <p:scale>
          <a:sx n="120" d="100"/>
          <a:sy n="120" d="100"/>
        </p:scale>
        <p:origin x="19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319711-FADA-44C2-868C-61A05857A4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069E05-32D7-4684-BC0A-15F49D9F42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A1975C-426D-47A5-A210-376AF4214F7F}" type="datetimeFigureOut">
              <a:rPr lang="en-US" smtClean="0"/>
              <a:t>7/30/2020</a:t>
            </a:fld>
            <a:endParaRPr lang="en-US"/>
          </a:p>
        </p:txBody>
      </p:sp>
      <p:sp>
        <p:nvSpPr>
          <p:cNvPr id="4" name="Footer Placeholder 3">
            <a:extLst>
              <a:ext uri="{FF2B5EF4-FFF2-40B4-BE49-F238E27FC236}">
                <a16:creationId xmlns:a16="http://schemas.microsoft.com/office/drawing/2014/main" id="{BC0E0FF8-5983-41AF-A213-580DB10CD3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B6B32C-C093-451B-BB36-61DF15AAF6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466DC6-4AC7-47CE-A619-5733BFE1A939}" type="slidenum">
              <a:rPr lang="en-US" smtClean="0"/>
              <a:t>‹#›</a:t>
            </a:fld>
            <a:endParaRPr lang="en-US"/>
          </a:p>
        </p:txBody>
      </p:sp>
    </p:spTree>
    <p:extLst>
      <p:ext uri="{BB962C8B-B14F-4D97-AF65-F5344CB8AC3E}">
        <p14:creationId xmlns:p14="http://schemas.microsoft.com/office/powerpoint/2010/main" val="31273860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FB777-BE73-4340-9212-171F11814432}" type="datetimeFigureOut">
              <a:rPr lang="en-US" smtClean="0"/>
              <a:t>7/30/2020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6B0C1-0A80-4142-8C6E-EA67B56D4E31}" type="slidenum">
              <a:rPr lang="en-US" smtClean="0"/>
              <a:t>‹#›</a:t>
            </a:fld>
            <a:endParaRPr lang="en-US"/>
          </a:p>
        </p:txBody>
      </p:sp>
    </p:spTree>
    <p:extLst>
      <p:ext uri="{BB962C8B-B14F-4D97-AF65-F5344CB8AC3E}">
        <p14:creationId xmlns:p14="http://schemas.microsoft.com/office/powerpoint/2010/main" val="6541266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28CB99-01C4-41EB-B307-8422178184B0}" type="datetime1">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12938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95D55-54AA-4379-A52F-3D1CA4230F0E}" type="datetime1">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90001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751A4-AC67-4315-8F9A-03FE1F3EE74E}" type="datetime1">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365083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4DE8A-932E-4D32-BD3F-01D532638859}" type="datetime1">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90366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863D7-725A-4AB3-BDA8-84453652414A}" type="datetime1">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139715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72668F-EFF8-4028-80D8-66B52BE49323}" type="datetime1">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14245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CC7911-660B-4A98-9733-BE34E2F773DB}" type="datetime1">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06763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19E124-2A6C-496F-AC01-6D67ED837FEE}" type="datetime1">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67706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B06A7-CD1A-4C1B-AF34-30A9D20EF00B}" type="datetime1">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8315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88BB2E-9A7B-4EF0-871D-23145632A488}" type="datetime1">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874663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BCE79-C68F-41F2-A2CE-508041FD8CCF}" type="datetime1">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484C9-F439-40AE-98D2-0E3724690FCE}" type="slidenum">
              <a:rPr lang="en-US" smtClean="0"/>
              <a:pPr/>
              <a:t>‹#›</a:t>
            </a:fld>
            <a:endParaRPr lang="en-US"/>
          </a:p>
        </p:txBody>
      </p:sp>
    </p:spTree>
    <p:extLst>
      <p:ext uri="{BB962C8B-B14F-4D97-AF65-F5344CB8AC3E}">
        <p14:creationId xmlns:p14="http://schemas.microsoft.com/office/powerpoint/2010/main" val="286392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0723F-5B40-4450-85E3-789D234AFFB1}" type="datetime1">
              <a:rPr lang="en-US" smtClean="0"/>
              <a:t>7/30/2020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484C9-F439-40AE-98D2-0E3724690FCE}" type="slidenum">
              <a:rPr lang="en-US" smtClean="0"/>
              <a:pPr/>
              <a:t>‹#›</a:t>
            </a:fld>
            <a:endParaRPr lang="en-US"/>
          </a:p>
        </p:txBody>
      </p:sp>
    </p:spTree>
    <p:extLst>
      <p:ext uri="{BB962C8B-B14F-4D97-AF65-F5344CB8AC3E}">
        <p14:creationId xmlns:p14="http://schemas.microsoft.com/office/powerpoint/2010/main" val="1264295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nps.gov/carl/learn/historyculture/chicago.htm"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hyperlink" Target="https://www.youtube.com/watch?v=MsGpmbwiuaM"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covenersleague.com/component/k2/item/165-white-privilege"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northbennington.org/collections/images-of-factories-mills/"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llthatsinteresting.com/american-child-labor"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vox.com/a/world-war-i-maps"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bar with black background and the words Carl Sandburg Home National Historic Site in white text.  A National Park Service arrowhead is on the right.">
            <a:extLst>
              <a:ext uri="{FF2B5EF4-FFF2-40B4-BE49-F238E27FC236}">
                <a16:creationId xmlns:a16="http://schemas.microsoft.com/office/drawing/2014/main" id="{009124B8-A81F-4547-B14D-7C5176B421B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1437" y="381000"/>
            <a:ext cx="10949126" cy="1049059"/>
          </a:xfrm>
          <a:prstGeom prst="rect">
            <a:avLst/>
          </a:prstGeom>
        </p:spPr>
      </p:pic>
      <p:sp>
        <p:nvSpPr>
          <p:cNvPr id="7" name="Title">
            <a:extLst>
              <a:ext uri="{FF2B5EF4-FFF2-40B4-BE49-F238E27FC236}">
                <a16:creationId xmlns:a16="http://schemas.microsoft.com/office/drawing/2014/main" id="{D726CAE5-394D-4DE6-9ADE-05FCBC64BD1B}"/>
              </a:ext>
            </a:extLst>
          </p:cNvPr>
          <p:cNvSpPr/>
          <p:nvPr/>
        </p:nvSpPr>
        <p:spPr>
          <a:xfrm>
            <a:off x="1273629" y="2174958"/>
            <a:ext cx="5443808" cy="3016210"/>
          </a:xfrm>
          <a:prstGeom prst="rect">
            <a:avLst/>
          </a:prstGeom>
        </p:spPr>
        <p:txBody>
          <a:bodyPr wrap="square">
            <a:spAutoFit/>
          </a:bodyPr>
          <a:lstStyle/>
          <a:p>
            <a:r>
              <a:rPr lang="en-US" sz="2800" b="1" dirty="0">
                <a:solidFill>
                  <a:srgbClr val="222222"/>
                </a:solidFill>
                <a:latin typeface="Cambria" panose="02040503050406030204" pitchFamily="18" charset="0"/>
                <a:ea typeface="Cambria" panose="02040503050406030204" pitchFamily="18" charset="0"/>
              </a:rPr>
              <a:t>"Poet of the People“</a:t>
            </a:r>
          </a:p>
          <a:p>
            <a:endParaRPr lang="en-US" dirty="0">
              <a:solidFill>
                <a:srgbClr val="222222"/>
              </a:solidFill>
              <a:latin typeface="Cambria" panose="02040503050406030204" pitchFamily="18" charset="0"/>
              <a:ea typeface="Cambria" panose="02040503050406030204" pitchFamily="18" charset="0"/>
            </a:endParaRPr>
          </a:p>
          <a:p>
            <a:r>
              <a:rPr lang="en-US" dirty="0">
                <a:solidFill>
                  <a:srgbClr val="555555"/>
                </a:solidFill>
                <a:latin typeface="Arial" panose="020B0604020202020204" pitchFamily="34" charset="0"/>
              </a:rPr>
              <a:t>Carl Sandburg provided a popular voice for the American people of the twentieth century and still speaks to us through his words, activism, music and the beauty and serenity of Carl Sandburg Home National Historic Site.</a:t>
            </a:r>
          </a:p>
          <a:p>
            <a:endParaRPr lang="en-US" dirty="0">
              <a:solidFill>
                <a:srgbClr val="555555"/>
              </a:solidFill>
              <a:latin typeface="Arial" panose="020B0604020202020204" pitchFamily="34" charset="0"/>
            </a:endParaRPr>
          </a:p>
          <a:p>
            <a:endParaRPr lang="en-US" dirty="0">
              <a:solidFill>
                <a:srgbClr val="555555"/>
              </a:solidFill>
              <a:latin typeface="Arial" panose="020B0604020202020204" pitchFamily="34" charset="0"/>
            </a:endParaRPr>
          </a:p>
          <a:p>
            <a:r>
              <a:rPr lang="en-US" dirty="0">
                <a:solidFill>
                  <a:srgbClr val="555555"/>
                </a:solidFill>
                <a:latin typeface="Arial" panose="020B0604020202020204" pitchFamily="34" charset="0"/>
              </a:rPr>
              <a:t>www.nps.gov/carl</a:t>
            </a:r>
          </a:p>
        </p:txBody>
      </p:sp>
      <p:pic>
        <p:nvPicPr>
          <p:cNvPr id="8" name="Picture 7" descr="Black and white portrait photo of Carl Sandburg.">
            <a:extLst>
              <a:ext uri="{FF2B5EF4-FFF2-40B4-BE49-F238E27FC236}">
                <a16:creationId xmlns:a16="http://schemas.microsoft.com/office/drawing/2014/main" id="{2095125A-6B28-4908-9059-3513B650F4FE}"/>
              </a:ext>
            </a:extLst>
          </p:cNvPr>
          <p:cNvPicPr>
            <a:picLocks noChangeAspect="1"/>
          </p:cNvPicPr>
          <p:nvPr/>
        </p:nvPicPr>
        <p:blipFill>
          <a:blip r:embed="rId3"/>
          <a:stretch>
            <a:fillRect/>
          </a:stretch>
        </p:blipFill>
        <p:spPr>
          <a:xfrm>
            <a:off x="8772967" y="2174958"/>
            <a:ext cx="2797596" cy="3592286"/>
          </a:xfrm>
          <a:prstGeom prst="rect">
            <a:avLst/>
          </a:prstGeom>
        </p:spPr>
      </p:pic>
      <p:sp>
        <p:nvSpPr>
          <p:cNvPr id="2" name="Slide Number Placeholder 1">
            <a:extLst>
              <a:ext uri="{FF2B5EF4-FFF2-40B4-BE49-F238E27FC236}">
                <a16:creationId xmlns:a16="http://schemas.microsoft.com/office/drawing/2014/main" id="{0831CABB-61F4-4E22-8EA7-211793593E9D}"/>
              </a:ext>
            </a:extLst>
          </p:cNvPr>
          <p:cNvSpPr>
            <a:spLocks noGrp="1"/>
          </p:cNvSpPr>
          <p:nvPr>
            <p:ph type="sldNum" sz="quarter" idx="12"/>
          </p:nvPr>
        </p:nvSpPr>
        <p:spPr/>
        <p:txBody>
          <a:bodyPr/>
          <a:lstStyle/>
          <a:p>
            <a:fld id="{0E5484C9-F439-40AE-98D2-0E3724690FCE}" type="slidenum">
              <a:rPr lang="en-US" smtClean="0"/>
              <a:pPr/>
              <a:t>1</a:t>
            </a:fld>
            <a:endParaRPr lang="en-US"/>
          </a:p>
        </p:txBody>
      </p:sp>
    </p:spTree>
    <p:extLst>
      <p:ext uri="{BB962C8B-B14F-4D97-AF65-F5344CB8AC3E}">
        <p14:creationId xmlns:p14="http://schemas.microsoft.com/office/powerpoint/2010/main" val="76998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56729EC-B657-47FD-A53F-21B78F19F2E1}"/>
              </a:ext>
            </a:extLst>
          </p:cNvPr>
          <p:cNvSpPr/>
          <p:nvPr/>
        </p:nvSpPr>
        <p:spPr>
          <a:xfrm>
            <a:off x="987552" y="474345"/>
            <a:ext cx="5105400" cy="2954655"/>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Persuasion Poems</a:t>
            </a:r>
          </a:p>
          <a:p>
            <a:r>
              <a:rPr lang="en-US" dirty="0">
                <a:latin typeface="Arial" panose="020B0604020202020204" pitchFamily="34" charset="0"/>
                <a:ea typeface="Times New Roman" panose="02020603050405020304" pitchFamily="18" charset="0"/>
                <a:cs typeface="Arial" panose="020B0604020202020204" pitchFamily="34" charset="0"/>
              </a:rPr>
              <a:t>Carl Sandburg was a very passionate man.  He had his opinions about what he believed was right and what he believed was wrong about society.  He often used poetry to voice his opinion about such things.  In fact, his very first book of published poetry, “Chicago Poems,” was page after page of what he thought about the city he loved. </a:t>
            </a:r>
            <a:endParaRPr lang="en-US" sz="2000"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descr="Black and white image of Carl Sandburg sitting at a desk with hands on the keys of a typewriter, circa 1920s.">
            <a:extLst>
              <a:ext uri="{FF2B5EF4-FFF2-40B4-BE49-F238E27FC236}">
                <a16:creationId xmlns:a16="http://schemas.microsoft.com/office/drawing/2014/main" id="{A989210C-3CAE-4208-9022-70980238C7F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750" b="4671"/>
          <a:stretch/>
        </p:blipFill>
        <p:spPr>
          <a:xfrm>
            <a:off x="1066800" y="3290881"/>
            <a:ext cx="3581400" cy="3116448"/>
          </a:xfrm>
          <a:prstGeom prst="rect">
            <a:avLst/>
          </a:prstGeom>
        </p:spPr>
      </p:pic>
      <p:pic>
        <p:nvPicPr>
          <p:cNvPr id="1028" name="Picture 4" descr="Cover of book with words Dover Thrift Editions, Carl Sandburg Chicago Poems, unabridged.">
            <a:extLst>
              <a:ext uri="{FF2B5EF4-FFF2-40B4-BE49-F238E27FC236}">
                <a16:creationId xmlns:a16="http://schemas.microsoft.com/office/drawing/2014/main" id="{B42E898D-8157-49AA-B7AD-7C2979525D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5469"/>
          <a:stretch/>
        </p:blipFill>
        <p:spPr bwMode="auto">
          <a:xfrm>
            <a:off x="6705600" y="393448"/>
            <a:ext cx="3600450" cy="31164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459B56-8BD4-428F-AC36-0AFBD7B93433}"/>
              </a:ext>
            </a:extLst>
          </p:cNvPr>
          <p:cNvSpPr txBox="1"/>
          <p:nvPr/>
        </p:nvSpPr>
        <p:spPr>
          <a:xfrm>
            <a:off x="6705600" y="3962400"/>
            <a:ext cx="5181600" cy="2062103"/>
          </a:xfrm>
          <a:prstGeom prst="rect">
            <a:avLst/>
          </a:prstGeom>
          <a:noFill/>
        </p:spPr>
        <p:txBody>
          <a:bodyPr wrap="square" rtlCol="0">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Tasks:  </a:t>
            </a: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Click this link</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5"/>
              </a:rPr>
              <a:t>https://www.youtube.com/watch?v=MsGpmbwiuaM </a:t>
            </a:r>
            <a:r>
              <a:rPr lang="en-US" sz="1600" dirty="0">
                <a:latin typeface="Arial" panose="020B0604020202020204" pitchFamily="34" charset="0"/>
                <a:cs typeface="Arial" panose="020B0604020202020204" pitchFamily="34" charset="0"/>
              </a:rPr>
              <a:t>to w</a:t>
            </a:r>
            <a:r>
              <a:rPr lang="en-US" sz="1600" dirty="0">
                <a:latin typeface="Arial" panose="020B0604020202020204" pitchFamily="34" charset="0"/>
                <a:ea typeface="Times New Roman" panose="02020603050405020304" pitchFamily="18" charset="0"/>
                <a:cs typeface="Arial" panose="020B0604020202020204" pitchFamily="34" charset="0"/>
              </a:rPr>
              <a:t>atch a video on theme and tone in poetry. </a:t>
            </a:r>
          </a:p>
          <a:p>
            <a:pPr marL="342900" indent="-342900">
              <a:buFont typeface="+mj-lt"/>
              <a:buAutoNum type="arabicPeriod"/>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Beginning with slide 3, read each poem aloud. Answer questions about each poem and submit to your teacher.</a:t>
            </a:r>
          </a:p>
        </p:txBody>
      </p:sp>
      <p:sp>
        <p:nvSpPr>
          <p:cNvPr id="4" name="Slide Number Placeholder 3">
            <a:extLst>
              <a:ext uri="{FF2B5EF4-FFF2-40B4-BE49-F238E27FC236}">
                <a16:creationId xmlns:a16="http://schemas.microsoft.com/office/drawing/2014/main" id="{3933F35C-D4F5-4304-A973-2B7F4D4B89F4}"/>
              </a:ext>
            </a:extLst>
          </p:cNvPr>
          <p:cNvSpPr>
            <a:spLocks noGrp="1"/>
          </p:cNvSpPr>
          <p:nvPr>
            <p:ph type="sldNum" sz="quarter" idx="12"/>
          </p:nvPr>
        </p:nvSpPr>
        <p:spPr/>
        <p:txBody>
          <a:bodyPr/>
          <a:lstStyle/>
          <a:p>
            <a:fld id="{0E5484C9-F439-40AE-98D2-0E3724690FCE}"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F7BC-E773-4B3B-BAEB-12A893DC91DD}"/>
              </a:ext>
            </a:extLst>
          </p:cNvPr>
          <p:cNvSpPr>
            <a:spLocks noGrp="1"/>
          </p:cNvSpPr>
          <p:nvPr>
            <p:ph type="title"/>
          </p:nvPr>
        </p:nvSpPr>
        <p:spPr>
          <a:xfrm>
            <a:off x="392097" y="457200"/>
            <a:ext cx="2667000" cy="823690"/>
          </a:xfrm>
        </p:spPr>
        <p:txBody>
          <a:bodyPr>
            <a:normAutofit fontScale="90000"/>
          </a:bodyPr>
          <a:lstStyle/>
          <a:p>
            <a:r>
              <a:rPr lang="en-US" sz="4000" b="1" i="1" dirty="0">
                <a:solidFill>
                  <a:schemeClr val="tx1"/>
                </a:solidFill>
                <a:latin typeface="Arial" panose="020B0604020202020204" pitchFamily="34" charset="0"/>
                <a:cs typeface="Arial" panose="020B0604020202020204" pitchFamily="34" charset="0"/>
              </a:rPr>
              <a:t>Mill-Doors</a:t>
            </a:r>
            <a:br>
              <a:rPr lang="en-US" b="1" i="1" dirty="0">
                <a:solidFill>
                  <a:schemeClr val="tx1"/>
                </a:solidFill>
                <a:latin typeface="Arial" panose="020B0604020202020204" pitchFamily="34" charset="0"/>
                <a:cs typeface="Arial" panose="020B0604020202020204" pitchFamily="34" charset="0"/>
              </a:rPr>
            </a:br>
            <a:r>
              <a:rPr lang="en-US" sz="1600" i="1" dirty="0">
                <a:solidFill>
                  <a:schemeClr val="tx1"/>
                </a:solidFill>
                <a:latin typeface="Arial" panose="020B0604020202020204" pitchFamily="34" charset="0"/>
                <a:cs typeface="Arial" panose="020B0604020202020204" pitchFamily="34" charset="0"/>
              </a:rPr>
              <a:t>by Carl Sandburg</a:t>
            </a:r>
            <a:endParaRPr lang="en-US" sz="1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778C22C-0405-4763-AE79-2C6F77ABFBEF}"/>
              </a:ext>
            </a:extLst>
          </p:cNvPr>
          <p:cNvSpPr>
            <a:spLocks noGrp="1"/>
          </p:cNvSpPr>
          <p:nvPr>
            <p:ph sz="half" idx="1"/>
          </p:nvPr>
        </p:nvSpPr>
        <p:spPr>
          <a:xfrm>
            <a:off x="381001" y="1676400"/>
            <a:ext cx="3349626" cy="4683032"/>
          </a:xfrm>
        </p:spPr>
        <p:txBody>
          <a:bodyPr>
            <a:normAutofit fontScale="55000" lnSpcReduction="20000"/>
          </a:bodyPr>
          <a:lstStyle/>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You never come back.</a:t>
            </a:r>
          </a:p>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I say good-bye when I see you going in the doors,</a:t>
            </a:r>
          </a:p>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The hopeless open doors that call and wait</a:t>
            </a:r>
          </a:p>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And take you then for – how many cents a day?</a:t>
            </a:r>
          </a:p>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How many cents for the sleepy eyes and fingers?</a:t>
            </a:r>
          </a:p>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 </a:t>
            </a:r>
          </a:p>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I say good-bye because I know they tap your wrists,</a:t>
            </a:r>
          </a:p>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In the dark, in the silence, day-by-day,</a:t>
            </a:r>
          </a:p>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And all the blood of you drop by drop,</a:t>
            </a:r>
          </a:p>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And you are old before you are young.</a:t>
            </a:r>
          </a:p>
          <a:p>
            <a:pPr marL="0" indent="0">
              <a:lnSpc>
                <a:spcPct val="120000"/>
              </a:lnSpc>
              <a:spcBef>
                <a:spcPts val="0"/>
              </a:spcBef>
              <a:buNone/>
            </a:pPr>
            <a:r>
              <a:rPr lang="en-US" dirty="0">
                <a:latin typeface="Arial" panose="020B0604020202020204" pitchFamily="34" charset="0"/>
                <a:cs typeface="Arial" panose="020B0604020202020204" pitchFamily="34" charset="0"/>
              </a:rPr>
              <a:t>You never come back.</a:t>
            </a:r>
          </a:p>
        </p:txBody>
      </p:sp>
      <p:sp>
        <p:nvSpPr>
          <p:cNvPr id="5" name="Rectangle 4">
            <a:extLst>
              <a:ext uri="{FF2B5EF4-FFF2-40B4-BE49-F238E27FC236}">
                <a16:creationId xmlns:a16="http://schemas.microsoft.com/office/drawing/2014/main" id="{4243D991-9502-4126-B2AB-AE33381D9B03}"/>
              </a:ext>
              <a:ext uri="{C183D7F6-B498-43B3-948B-1728B52AA6E4}">
                <adec:decorative xmlns:adec="http://schemas.microsoft.com/office/drawing/2017/decorative" val="1"/>
              </a:ext>
            </a:extLst>
          </p:cNvPr>
          <p:cNvSpPr/>
          <p:nvPr/>
        </p:nvSpPr>
        <p:spPr>
          <a:xfrm>
            <a:off x="4114800" y="0"/>
            <a:ext cx="3733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Black and white photograph of young girl standing in front of a large weaving machine in a factory, circa 1910s.">
            <a:extLst>
              <a:ext uri="{FF2B5EF4-FFF2-40B4-BE49-F238E27FC236}">
                <a16:creationId xmlns:a16="http://schemas.microsoft.com/office/drawing/2014/main" id="{54411B5B-3737-442D-ADE6-8E29FDBF2DC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43400" y="457200"/>
            <a:ext cx="3349625" cy="1739352"/>
          </a:xfrm>
        </p:spPr>
      </p:pic>
      <p:sp>
        <p:nvSpPr>
          <p:cNvPr id="8" name="TextBox 7">
            <a:extLst>
              <a:ext uri="{FF2B5EF4-FFF2-40B4-BE49-F238E27FC236}">
                <a16:creationId xmlns:a16="http://schemas.microsoft.com/office/drawing/2014/main" id="{14658C98-0FBA-4ECF-B879-5C7860E63E75}"/>
              </a:ext>
            </a:extLst>
          </p:cNvPr>
          <p:cNvSpPr txBox="1"/>
          <p:nvPr/>
        </p:nvSpPr>
        <p:spPr>
          <a:xfrm>
            <a:off x="4343399" y="2906306"/>
            <a:ext cx="3349625" cy="3046988"/>
          </a:xfrm>
          <a:prstGeom prst="rect">
            <a:avLst/>
          </a:prstGeom>
          <a:noFill/>
          <a:ln w="19050">
            <a:noFill/>
          </a:ln>
        </p:spPr>
        <p:txBody>
          <a:bodyPr wrap="square" rtlCol="0">
            <a:spAutoFit/>
          </a:bodyPr>
          <a:lstStyle/>
          <a:p>
            <a:pPr lvl="0"/>
            <a:r>
              <a:rPr lang="en-US" sz="1600" dirty="0">
                <a:latin typeface="Arial" panose="020B0604020202020204" pitchFamily="34" charset="0"/>
                <a:cs typeface="Arial" panose="020B0604020202020204" pitchFamily="34" charset="0"/>
              </a:rPr>
              <a:t>Find one example of figurative language in the poem (e.g. hyperbole, metaphor, simile, imagery, understatement, alliteration).</a:t>
            </a:r>
          </a:p>
          <a:p>
            <a:pPr lvl="0"/>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Explain why </a:t>
            </a:r>
            <a:r>
              <a:rPr lang="en-US" sz="1600" u="sng" dirty="0">
                <a:latin typeface="Arial" panose="020B0604020202020204" pitchFamily="34" charset="0"/>
                <a:cs typeface="Arial" panose="020B0604020202020204" pitchFamily="34" charset="0"/>
              </a:rPr>
              <a:t>you</a:t>
            </a:r>
            <a:r>
              <a:rPr lang="en-US" sz="1600" dirty="0">
                <a:latin typeface="Arial" panose="020B0604020202020204" pitchFamily="34" charset="0"/>
                <a:cs typeface="Arial" panose="020B0604020202020204" pitchFamily="34" charset="0"/>
              </a:rPr>
              <a:t> think Sandburg used this literary device in the poem.  What does it “add” to the poem?  Does it create the mood or reveal the tone or theme in some way?</a:t>
            </a:r>
          </a:p>
        </p:txBody>
      </p:sp>
      <p:sp>
        <p:nvSpPr>
          <p:cNvPr id="4" name="TextBox 3">
            <a:extLst>
              <a:ext uri="{FF2B5EF4-FFF2-40B4-BE49-F238E27FC236}">
                <a16:creationId xmlns:a16="http://schemas.microsoft.com/office/drawing/2014/main" id="{DEB7B76A-6D95-4BD9-A186-054B3C361744}"/>
              </a:ext>
            </a:extLst>
          </p:cNvPr>
          <p:cNvSpPr txBox="1"/>
          <p:nvPr/>
        </p:nvSpPr>
        <p:spPr>
          <a:xfrm>
            <a:off x="8077200" y="587181"/>
            <a:ext cx="3733800"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Write your response here…</a:t>
            </a:r>
          </a:p>
        </p:txBody>
      </p:sp>
      <p:sp>
        <p:nvSpPr>
          <p:cNvPr id="7" name="Slide Number Placeholder 6">
            <a:extLst>
              <a:ext uri="{FF2B5EF4-FFF2-40B4-BE49-F238E27FC236}">
                <a16:creationId xmlns:a16="http://schemas.microsoft.com/office/drawing/2014/main" id="{FFA52D2E-4451-4E79-B274-BEC0E53AAEF7}"/>
              </a:ext>
            </a:extLst>
          </p:cNvPr>
          <p:cNvSpPr>
            <a:spLocks noGrp="1"/>
          </p:cNvSpPr>
          <p:nvPr>
            <p:ph type="sldNum" sz="quarter" idx="12"/>
          </p:nvPr>
        </p:nvSpPr>
        <p:spPr/>
        <p:txBody>
          <a:bodyPr/>
          <a:lstStyle/>
          <a:p>
            <a:fld id="{0E5484C9-F439-40AE-98D2-0E3724690FCE}" type="slidenum">
              <a:rPr lang="en-US" smtClean="0"/>
              <a:pPr/>
              <a:t>3</a:t>
            </a:fld>
            <a:endParaRPr lang="en-US"/>
          </a:p>
        </p:txBody>
      </p:sp>
    </p:spTree>
    <p:extLst>
      <p:ext uri="{BB962C8B-B14F-4D97-AF65-F5344CB8AC3E}">
        <p14:creationId xmlns:p14="http://schemas.microsoft.com/office/powerpoint/2010/main" val="125729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2940D1A6-B09C-462E-8B71-DEA42A9D55F6}"/>
              </a:ext>
            </a:extLst>
          </p:cNvPr>
          <p:cNvSpPr txBox="1"/>
          <p:nvPr/>
        </p:nvSpPr>
        <p:spPr>
          <a:xfrm>
            <a:off x="381000" y="228600"/>
            <a:ext cx="3886200" cy="1138773"/>
          </a:xfrm>
          <a:prstGeom prst="rect">
            <a:avLst/>
          </a:prstGeom>
          <a:noFill/>
        </p:spPr>
        <p:txBody>
          <a:bodyPr wrap="square" rtlCol="0">
            <a:spAutoFit/>
          </a:bodyPr>
          <a:lstStyle/>
          <a:p>
            <a:r>
              <a:rPr lang="en-US" sz="3600" b="1" i="1" dirty="0">
                <a:latin typeface="Arial" panose="020B0604020202020204" pitchFamily="34" charset="0"/>
                <a:cs typeface="Arial" panose="020B0604020202020204" pitchFamily="34" charset="0"/>
              </a:rPr>
              <a:t>Anna </a:t>
            </a:r>
            <a:r>
              <a:rPr lang="en-US" sz="3600" b="1" i="1" dirty="0" err="1">
                <a:latin typeface="Arial" panose="020B0604020202020204" pitchFamily="34" charset="0"/>
                <a:cs typeface="Arial" panose="020B0604020202020204" pitchFamily="34" charset="0"/>
              </a:rPr>
              <a:t>Imroth</a:t>
            </a:r>
            <a:br>
              <a:rPr lang="en-US" b="1"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by Carl Sandburg</a:t>
            </a:r>
            <a:br>
              <a:rPr lang="en-US" b="1"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F7D36273-E1F1-42C2-8EDB-EC64294AD165}"/>
              </a:ext>
            </a:extLst>
          </p:cNvPr>
          <p:cNvSpPr>
            <a:spLocks noGrp="1"/>
          </p:cNvSpPr>
          <p:nvPr>
            <p:ph sz="half" idx="1"/>
          </p:nvPr>
        </p:nvSpPr>
        <p:spPr>
          <a:xfrm>
            <a:off x="381000" y="1447801"/>
            <a:ext cx="3048000" cy="4916184"/>
          </a:xfrm>
        </p:spPr>
        <p:txBody>
          <a:bodyPr anchor="t">
            <a:normAutofit/>
          </a:bodyPr>
          <a:lstStyle/>
          <a:p>
            <a:pPr marL="0" indent="0">
              <a:lnSpc>
                <a:spcPct val="100000"/>
              </a:lnSpc>
              <a:spcBef>
                <a:spcPts val="0"/>
              </a:spcBef>
              <a:buNone/>
            </a:pPr>
            <a:r>
              <a:rPr lang="en-US" sz="1500" dirty="0">
                <a:latin typeface="Arial" panose="020B0604020202020204" pitchFamily="34" charset="0"/>
                <a:cs typeface="Arial" panose="020B0604020202020204" pitchFamily="34" charset="0"/>
              </a:rPr>
              <a:t>Cross the hands over the breast here—so.</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Straighten the legs a little more –so</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And call for the wagon to come and take her home.</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Her mother will cry some and so will her sisters and brothers.</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But all of the others got down and they are safe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and this is the only one of the factory girls who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wasn’t lucky in making the jump </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   when the fire broke.</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It is the hand of God and the lack of fire escapes.</a:t>
            </a:r>
          </a:p>
          <a:p>
            <a:pPr marL="0" indent="0">
              <a:lnSpc>
                <a:spcPct val="100000"/>
              </a:lnSpc>
              <a:spcBef>
                <a:spcPts val="0"/>
              </a:spcBef>
              <a:buNone/>
            </a:pPr>
            <a:endParaRPr lang="en-US" sz="15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6B61571-45E7-4C41-A048-80D888ECADCB}"/>
              </a:ext>
              <a:ext uri="{C183D7F6-B498-43B3-948B-1728B52AA6E4}">
                <adec:decorative xmlns:adec="http://schemas.microsoft.com/office/drawing/2017/decorative" val="1"/>
              </a:ext>
            </a:extLst>
          </p:cNvPr>
          <p:cNvSpPr/>
          <p:nvPr/>
        </p:nvSpPr>
        <p:spPr>
          <a:xfrm>
            <a:off x="4114800" y="0"/>
            <a:ext cx="3733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Black and White image of a large brick building that served as a factory.">
            <a:extLst>
              <a:ext uri="{FF2B5EF4-FFF2-40B4-BE49-F238E27FC236}">
                <a16:creationId xmlns:a16="http://schemas.microsoft.com/office/drawing/2014/main" id="{E764AAD9-FC8C-487A-B8CE-31243EF04EF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23967" y="360352"/>
            <a:ext cx="3290311" cy="2184766"/>
          </a:xfrm>
        </p:spPr>
      </p:pic>
      <p:sp>
        <p:nvSpPr>
          <p:cNvPr id="4" name="TextBox 3">
            <a:extLst>
              <a:ext uri="{FF2B5EF4-FFF2-40B4-BE49-F238E27FC236}">
                <a16:creationId xmlns:a16="http://schemas.microsoft.com/office/drawing/2014/main" id="{12418393-676A-4374-8669-577866F3AD2B}"/>
              </a:ext>
            </a:extLst>
          </p:cNvPr>
          <p:cNvSpPr txBox="1"/>
          <p:nvPr/>
        </p:nvSpPr>
        <p:spPr>
          <a:xfrm>
            <a:off x="4521322" y="3421602"/>
            <a:ext cx="2895600" cy="2062103"/>
          </a:xfrm>
          <a:prstGeom prst="rect">
            <a:avLst/>
          </a:prstGeom>
          <a:noFill/>
          <a:ln w="19050">
            <a:noFill/>
          </a:ln>
        </p:spPr>
        <p:txBody>
          <a:bodyPr wrap="square" rtlCol="0">
            <a:spAutoFit/>
          </a:bodyPr>
          <a:lstStyle/>
          <a:p>
            <a:r>
              <a:rPr lang="en-US" sz="1600" dirty="0">
                <a:latin typeface="Arial" panose="020B0604020202020204" pitchFamily="34" charset="0"/>
                <a:cs typeface="Arial" panose="020B0604020202020204" pitchFamily="34" charset="0"/>
              </a:rPr>
              <a:t>What issue was Carl Sandburg addressing in this poem?</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How can you paraphrase this poem into 1-2 concise sentences that helps to make the issue clear to others?</a:t>
            </a:r>
          </a:p>
        </p:txBody>
      </p:sp>
      <p:sp>
        <p:nvSpPr>
          <p:cNvPr id="8" name="TextBox 7">
            <a:extLst>
              <a:ext uri="{FF2B5EF4-FFF2-40B4-BE49-F238E27FC236}">
                <a16:creationId xmlns:a16="http://schemas.microsoft.com/office/drawing/2014/main" id="{BE531703-22AE-4EDE-9FE9-E25F755237D4}"/>
              </a:ext>
            </a:extLst>
          </p:cNvPr>
          <p:cNvSpPr txBox="1"/>
          <p:nvPr/>
        </p:nvSpPr>
        <p:spPr>
          <a:xfrm>
            <a:off x="8077200" y="360352"/>
            <a:ext cx="3733800"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Write your response here…</a:t>
            </a:r>
          </a:p>
        </p:txBody>
      </p:sp>
      <p:sp>
        <p:nvSpPr>
          <p:cNvPr id="9" name="Slide Number Placeholder 8">
            <a:extLst>
              <a:ext uri="{FF2B5EF4-FFF2-40B4-BE49-F238E27FC236}">
                <a16:creationId xmlns:a16="http://schemas.microsoft.com/office/drawing/2014/main" id="{47C2450E-8370-449A-9BD8-DC1476B7DA6A}"/>
              </a:ext>
            </a:extLst>
          </p:cNvPr>
          <p:cNvSpPr>
            <a:spLocks noGrp="1"/>
          </p:cNvSpPr>
          <p:nvPr>
            <p:ph type="sldNum" sz="quarter" idx="12"/>
          </p:nvPr>
        </p:nvSpPr>
        <p:spPr/>
        <p:txBody>
          <a:bodyPr/>
          <a:lstStyle/>
          <a:p>
            <a:fld id="{0E5484C9-F439-40AE-98D2-0E3724690FCE}" type="slidenum">
              <a:rPr lang="en-US" smtClean="0"/>
              <a:pPr/>
              <a:t>4</a:t>
            </a:fld>
            <a:endParaRPr lang="en-US"/>
          </a:p>
        </p:txBody>
      </p:sp>
    </p:spTree>
    <p:extLst>
      <p:ext uri="{BB962C8B-B14F-4D97-AF65-F5344CB8AC3E}">
        <p14:creationId xmlns:p14="http://schemas.microsoft.com/office/powerpoint/2010/main" val="231942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3F8FCFF0-1C66-42AD-A56F-D1FA007C3DBB}"/>
              </a:ext>
            </a:extLst>
          </p:cNvPr>
          <p:cNvSpPr txBox="1"/>
          <p:nvPr/>
        </p:nvSpPr>
        <p:spPr>
          <a:xfrm>
            <a:off x="457200" y="384509"/>
            <a:ext cx="3886200" cy="1138773"/>
          </a:xfrm>
          <a:prstGeom prst="rect">
            <a:avLst/>
          </a:prstGeom>
          <a:noFill/>
        </p:spPr>
        <p:txBody>
          <a:bodyPr wrap="square" rtlCol="0">
            <a:spAutoFit/>
          </a:bodyPr>
          <a:lstStyle/>
          <a:p>
            <a:r>
              <a:rPr lang="en-US" sz="3600" b="1" i="1" dirty="0">
                <a:latin typeface="Arial" panose="020B0604020202020204" pitchFamily="34" charset="0"/>
                <a:cs typeface="Arial" panose="020B0604020202020204" pitchFamily="34" charset="0"/>
              </a:rPr>
              <a:t>They Will Say</a:t>
            </a:r>
            <a:br>
              <a:rPr lang="en-US" b="1"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by Carl Sandburg</a:t>
            </a:r>
            <a:br>
              <a:rPr lang="en-US" b="1"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0FDF072-FC6E-488B-94D5-49D38DBA0FB5}"/>
              </a:ext>
            </a:extLst>
          </p:cNvPr>
          <p:cNvSpPr>
            <a:spLocks noGrp="1"/>
          </p:cNvSpPr>
          <p:nvPr>
            <p:ph sz="half" idx="1"/>
          </p:nvPr>
        </p:nvSpPr>
        <p:spPr>
          <a:xfrm>
            <a:off x="517091" y="1576877"/>
            <a:ext cx="3140509" cy="4456303"/>
          </a:xfrm>
        </p:spPr>
        <p:txBody>
          <a:bodyPr>
            <a:normAutofit/>
          </a:bodyPr>
          <a:lstStyle/>
          <a:p>
            <a:pPr marL="0" indent="0">
              <a:lnSpc>
                <a:spcPct val="100000"/>
              </a:lnSpc>
              <a:spcBef>
                <a:spcPts val="0"/>
              </a:spcBef>
              <a:buNone/>
            </a:pPr>
            <a:r>
              <a:rPr lang="en-US" sz="1500" dirty="0">
                <a:latin typeface="Arial" panose="020B0604020202020204" pitchFamily="34" charset="0"/>
                <a:cs typeface="Arial" panose="020B0604020202020204" pitchFamily="34" charset="0"/>
              </a:rPr>
              <a:t>Of my city the worst that men will ever say is this:</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You took little children away from the sun and the dew,</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And the glimmers that played in the grass under the great sky,</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And the reckless rain; you put them between walls </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To work, broken and smothered, for bread and wages, </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To eat dust in their throats and die empty-hearted </a:t>
            </a:r>
          </a:p>
          <a:p>
            <a:pPr marL="0" indent="0">
              <a:lnSpc>
                <a:spcPct val="100000"/>
              </a:lnSpc>
              <a:spcBef>
                <a:spcPts val="0"/>
              </a:spcBef>
              <a:buNone/>
            </a:pPr>
            <a:r>
              <a:rPr lang="en-US" sz="1500" dirty="0">
                <a:latin typeface="Arial" panose="020B0604020202020204" pitchFamily="34" charset="0"/>
                <a:cs typeface="Arial" panose="020B0604020202020204" pitchFamily="34" charset="0"/>
              </a:rPr>
              <a:t>For a little handful of pay on a few Saturday nights.</a:t>
            </a:r>
          </a:p>
          <a:p>
            <a:pPr>
              <a:lnSpc>
                <a:spcPct val="100000"/>
              </a:lnSpc>
              <a:spcBef>
                <a:spcPts val="0"/>
              </a:spcBef>
            </a:pPr>
            <a:endParaRPr lang="en-US" sz="15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9235525-E1C4-41E5-A880-4F7060F3E4B1}"/>
              </a:ext>
              <a:ext uri="{C183D7F6-B498-43B3-948B-1728B52AA6E4}">
                <adec:decorative xmlns:adec="http://schemas.microsoft.com/office/drawing/2017/decorative" val="1"/>
              </a:ext>
            </a:extLst>
          </p:cNvPr>
          <p:cNvSpPr/>
          <p:nvPr/>
        </p:nvSpPr>
        <p:spPr>
          <a:xfrm>
            <a:off x="4114800" y="0"/>
            <a:ext cx="3733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epia tone photograph of two young boys working on a textile machine in a factory.">
            <a:extLst>
              <a:ext uri="{FF2B5EF4-FFF2-40B4-BE49-F238E27FC236}">
                <a16:creationId xmlns:a16="http://schemas.microsoft.com/office/drawing/2014/main" id="{CB8F632D-0607-408D-B4C8-2E01F63F484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83087" y="384509"/>
            <a:ext cx="3197225" cy="1694529"/>
          </a:xfrm>
        </p:spPr>
      </p:pic>
      <p:sp>
        <p:nvSpPr>
          <p:cNvPr id="4" name="TextBox 3">
            <a:extLst>
              <a:ext uri="{FF2B5EF4-FFF2-40B4-BE49-F238E27FC236}">
                <a16:creationId xmlns:a16="http://schemas.microsoft.com/office/drawing/2014/main" id="{8151D4EA-4E84-426F-A659-6C1A29A8EA6B}"/>
              </a:ext>
            </a:extLst>
          </p:cNvPr>
          <p:cNvSpPr txBox="1"/>
          <p:nvPr/>
        </p:nvSpPr>
        <p:spPr>
          <a:xfrm>
            <a:off x="4387705" y="2971800"/>
            <a:ext cx="3192607" cy="2169825"/>
          </a:xfrm>
          <a:prstGeom prst="rect">
            <a:avLst/>
          </a:prstGeom>
          <a:noFill/>
          <a:ln w="19050">
            <a:noFill/>
          </a:ln>
        </p:spPr>
        <p:txBody>
          <a:bodyPr wrap="square" rtlCol="0">
            <a:spAutoFit/>
          </a:bodyPr>
          <a:lstStyle/>
          <a:p>
            <a:r>
              <a:rPr lang="en-US" sz="1500" dirty="0">
                <a:latin typeface="Arial" panose="020B0604020202020204" pitchFamily="34" charset="0"/>
                <a:cs typeface="Arial" panose="020B0604020202020204" pitchFamily="34" charset="0"/>
              </a:rPr>
              <a:t>How is personification used in this poem?</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ea typeface="Times New Roman" panose="02020603050405020304" pitchFamily="18" charset="0"/>
                <a:cs typeface="Arial" panose="020B0604020202020204" pitchFamily="34" charset="0"/>
              </a:rPr>
              <a:t>Explain why you think Sandburg used this literary device in the poem.  What does it “add” to the poem?  Does it create the mood or reveal the tone or theme in some way?</a:t>
            </a:r>
            <a:endParaRPr lang="en-US" sz="15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CD050CE-EA02-413E-9BC5-FBB56F809557}"/>
              </a:ext>
            </a:extLst>
          </p:cNvPr>
          <p:cNvSpPr txBox="1"/>
          <p:nvPr/>
        </p:nvSpPr>
        <p:spPr>
          <a:xfrm>
            <a:off x="8077200" y="360352"/>
            <a:ext cx="3733800"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Write your response here…</a:t>
            </a:r>
          </a:p>
        </p:txBody>
      </p:sp>
      <p:sp>
        <p:nvSpPr>
          <p:cNvPr id="12" name="Slide Number Placeholder 11">
            <a:extLst>
              <a:ext uri="{FF2B5EF4-FFF2-40B4-BE49-F238E27FC236}">
                <a16:creationId xmlns:a16="http://schemas.microsoft.com/office/drawing/2014/main" id="{BF3303E5-2015-4894-9A9F-5E3328346D73}"/>
              </a:ext>
            </a:extLst>
          </p:cNvPr>
          <p:cNvSpPr>
            <a:spLocks noGrp="1"/>
          </p:cNvSpPr>
          <p:nvPr>
            <p:ph type="sldNum" sz="quarter" idx="12"/>
          </p:nvPr>
        </p:nvSpPr>
        <p:spPr/>
        <p:txBody>
          <a:bodyPr/>
          <a:lstStyle/>
          <a:p>
            <a:fld id="{0E5484C9-F439-40AE-98D2-0E3724690FCE}" type="slidenum">
              <a:rPr lang="en-US" smtClean="0"/>
              <a:pPr/>
              <a:t>5</a:t>
            </a:fld>
            <a:endParaRPr lang="en-US"/>
          </a:p>
        </p:txBody>
      </p:sp>
    </p:spTree>
    <p:extLst>
      <p:ext uri="{BB962C8B-B14F-4D97-AF65-F5344CB8AC3E}">
        <p14:creationId xmlns:p14="http://schemas.microsoft.com/office/powerpoint/2010/main" val="384299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17194439-CCD5-4473-BA38-0B7899FE1F63}"/>
              </a:ext>
            </a:extLst>
          </p:cNvPr>
          <p:cNvSpPr txBox="1"/>
          <p:nvPr/>
        </p:nvSpPr>
        <p:spPr>
          <a:xfrm>
            <a:off x="457200" y="384509"/>
            <a:ext cx="3886200" cy="1138773"/>
          </a:xfrm>
          <a:prstGeom prst="rect">
            <a:avLst/>
          </a:prstGeom>
          <a:noFill/>
        </p:spPr>
        <p:txBody>
          <a:bodyPr wrap="square" rtlCol="0">
            <a:spAutoFit/>
          </a:bodyPr>
          <a:lstStyle/>
          <a:p>
            <a:r>
              <a:rPr lang="en-US" sz="3600" b="1" i="1" dirty="0">
                <a:latin typeface="Arial" panose="020B0604020202020204" pitchFamily="34" charset="0"/>
                <a:cs typeface="Arial" panose="020B0604020202020204" pitchFamily="34" charset="0"/>
              </a:rPr>
              <a:t>Buttons</a:t>
            </a:r>
            <a:br>
              <a:rPr lang="en-US" b="1"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by Carl Sandburg</a:t>
            </a:r>
            <a:br>
              <a:rPr lang="en-US" b="1"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B5BD888-0DB7-46E7-832F-B6AA693CEE30}"/>
              </a:ext>
            </a:extLst>
          </p:cNvPr>
          <p:cNvSpPr>
            <a:spLocks noGrp="1"/>
          </p:cNvSpPr>
          <p:nvPr>
            <p:ph sz="half" idx="1"/>
          </p:nvPr>
        </p:nvSpPr>
        <p:spPr>
          <a:xfrm>
            <a:off x="457200" y="1447800"/>
            <a:ext cx="3397730" cy="5142575"/>
          </a:xfrm>
        </p:spPr>
        <p:txBody>
          <a:bodyPr>
            <a:noAutofit/>
          </a:bodyPr>
          <a:lstStyle/>
          <a:p>
            <a:pPr marL="0" indent="0">
              <a:lnSpc>
                <a:spcPct val="100000"/>
              </a:lnSpc>
              <a:spcBef>
                <a:spcPts val="0"/>
              </a:spcBef>
              <a:buNone/>
            </a:pPr>
            <a:r>
              <a:rPr lang="en-US" sz="1300" dirty="0">
                <a:latin typeface="Arial" panose="020B0604020202020204" pitchFamily="34" charset="0"/>
                <a:cs typeface="Arial" panose="020B0604020202020204" pitchFamily="34" charset="0"/>
              </a:rPr>
              <a:t>I have been watching the war map slammed up for advertising in</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Front of the newspaper office.</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Buttons – red and yellow buttons – blue and black buttons – are </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Shoved back and forth across the map.</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A laughing young man, sunny with freckles,</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Climbs a ladder, yells a joke to somebody in the crowd,</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And then fixes a yellow button one inch west</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And follows the yellow button with a black button one inch west.</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 </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(Ten thousand men and boys twist on their bodies in a red soak</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along a river edge,</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Gasping of wounds, calling for water, some rattling death in their</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throats.)</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Who would guess what it cost to move two buttons one inch on the</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war map here in front of the newspaper office where the</a:t>
            </a:r>
          </a:p>
          <a:p>
            <a:pPr marL="0" indent="0">
              <a:lnSpc>
                <a:spcPct val="100000"/>
              </a:lnSpc>
              <a:spcBef>
                <a:spcPts val="0"/>
              </a:spcBef>
              <a:buNone/>
            </a:pPr>
            <a:r>
              <a:rPr lang="en-US" sz="1300" dirty="0">
                <a:latin typeface="Arial" panose="020B0604020202020204" pitchFamily="34" charset="0"/>
                <a:cs typeface="Arial" panose="020B0604020202020204" pitchFamily="34" charset="0"/>
              </a:rPr>
              <a:t>freckle-faced young man is laughing at us.</a:t>
            </a:r>
          </a:p>
        </p:txBody>
      </p:sp>
      <p:sp>
        <p:nvSpPr>
          <p:cNvPr id="7" name="Rectangle 6">
            <a:extLst>
              <a:ext uri="{FF2B5EF4-FFF2-40B4-BE49-F238E27FC236}">
                <a16:creationId xmlns:a16="http://schemas.microsoft.com/office/drawing/2014/main" id="{283AE2E7-DF1C-4396-97B9-C64139FFD0A5}"/>
              </a:ext>
            </a:extLst>
          </p:cNvPr>
          <p:cNvSpPr/>
          <p:nvPr/>
        </p:nvSpPr>
        <p:spPr>
          <a:xfrm>
            <a:off x="4114800" y="0"/>
            <a:ext cx="3733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Black and white illustration of a map of the world from WWI.">
            <a:extLst>
              <a:ext uri="{FF2B5EF4-FFF2-40B4-BE49-F238E27FC236}">
                <a16:creationId xmlns:a16="http://schemas.microsoft.com/office/drawing/2014/main" id="{0D97A1E3-DA46-4372-9C74-5B04BAF0847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67200" y="411142"/>
            <a:ext cx="3397730" cy="2259490"/>
          </a:xfrm>
        </p:spPr>
      </p:pic>
      <p:sp>
        <p:nvSpPr>
          <p:cNvPr id="4" name="TextBox 3">
            <a:extLst>
              <a:ext uri="{FF2B5EF4-FFF2-40B4-BE49-F238E27FC236}">
                <a16:creationId xmlns:a16="http://schemas.microsoft.com/office/drawing/2014/main" id="{CED9FFFB-6A13-4845-8759-B17FF91DA505}"/>
              </a:ext>
            </a:extLst>
          </p:cNvPr>
          <p:cNvSpPr txBox="1"/>
          <p:nvPr/>
        </p:nvSpPr>
        <p:spPr>
          <a:xfrm>
            <a:off x="4472978" y="3315015"/>
            <a:ext cx="3017444" cy="2169825"/>
          </a:xfrm>
          <a:prstGeom prst="rect">
            <a:avLst/>
          </a:prstGeom>
          <a:noFill/>
          <a:ln w="19050">
            <a:noFill/>
          </a:ln>
        </p:spPr>
        <p:txBody>
          <a:bodyPr wrap="square" rtlCol="0">
            <a:spAutoFit/>
          </a:bodyPr>
          <a:lstStyle/>
          <a:p>
            <a:pPr lvl="0"/>
            <a:r>
              <a:rPr lang="en-US" sz="1500" i="1" dirty="0"/>
              <a:t>What is the social issue being addressed in the poem?  </a:t>
            </a:r>
          </a:p>
          <a:p>
            <a:pPr lvl="0"/>
            <a:endParaRPr lang="en-US" sz="1500" i="1" dirty="0"/>
          </a:p>
          <a:p>
            <a:pPr lvl="0"/>
            <a:endParaRPr lang="en-US" sz="1500" i="1" dirty="0"/>
          </a:p>
          <a:p>
            <a:pPr lvl="0"/>
            <a:r>
              <a:rPr lang="en-US" sz="1500" i="1" dirty="0"/>
              <a:t>How is the issue the same now? </a:t>
            </a:r>
          </a:p>
          <a:p>
            <a:pPr lvl="0"/>
            <a:endParaRPr lang="en-US" sz="1500" i="1" dirty="0"/>
          </a:p>
          <a:p>
            <a:pPr lvl="0"/>
            <a:endParaRPr lang="en-US" sz="1500" i="1" dirty="0"/>
          </a:p>
          <a:p>
            <a:pPr lvl="0"/>
            <a:r>
              <a:rPr lang="en-US" sz="1500" i="1" dirty="0"/>
              <a:t> How has it changed since Sandburg’s time?</a:t>
            </a:r>
          </a:p>
        </p:txBody>
      </p:sp>
      <p:sp>
        <p:nvSpPr>
          <p:cNvPr id="10" name="TextBox 9">
            <a:extLst>
              <a:ext uri="{FF2B5EF4-FFF2-40B4-BE49-F238E27FC236}">
                <a16:creationId xmlns:a16="http://schemas.microsoft.com/office/drawing/2014/main" id="{FB8B6046-D965-46DD-97B8-739FFC4A360F}"/>
              </a:ext>
            </a:extLst>
          </p:cNvPr>
          <p:cNvSpPr txBox="1"/>
          <p:nvPr/>
        </p:nvSpPr>
        <p:spPr>
          <a:xfrm>
            <a:off x="8108470" y="396156"/>
            <a:ext cx="3733800"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Write your response here…</a:t>
            </a:r>
          </a:p>
        </p:txBody>
      </p:sp>
      <p:sp>
        <p:nvSpPr>
          <p:cNvPr id="11" name="Slide Number Placeholder 10">
            <a:extLst>
              <a:ext uri="{FF2B5EF4-FFF2-40B4-BE49-F238E27FC236}">
                <a16:creationId xmlns:a16="http://schemas.microsoft.com/office/drawing/2014/main" id="{8FDA3543-B7FE-4D46-AB00-A14BEB4B0E79}"/>
              </a:ext>
            </a:extLst>
          </p:cNvPr>
          <p:cNvSpPr>
            <a:spLocks noGrp="1"/>
          </p:cNvSpPr>
          <p:nvPr>
            <p:ph type="sldNum" sz="quarter" idx="12"/>
          </p:nvPr>
        </p:nvSpPr>
        <p:spPr/>
        <p:txBody>
          <a:bodyPr/>
          <a:lstStyle/>
          <a:p>
            <a:fld id="{0E5484C9-F439-40AE-98D2-0E3724690FCE}" type="slidenum">
              <a:rPr lang="en-US" smtClean="0"/>
              <a:pPr/>
              <a:t>6</a:t>
            </a:fld>
            <a:endParaRPr lang="en-US"/>
          </a:p>
        </p:txBody>
      </p:sp>
    </p:spTree>
    <p:extLst>
      <p:ext uri="{BB962C8B-B14F-4D97-AF65-F5344CB8AC3E}">
        <p14:creationId xmlns:p14="http://schemas.microsoft.com/office/powerpoint/2010/main" val="3075019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2994</TotalTime>
  <Words>812</Words>
  <Application>Microsoft Office PowerPoint</Application>
  <PresentationFormat>Widescreen</PresentationFormat>
  <Paragraphs>84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Cambria</vt:lpstr>
      <vt:lpstr>Office Theme</vt:lpstr>
      <vt:lpstr>PowerPoint Presentation</vt:lpstr>
      <vt:lpstr>PowerPoint Presentation</vt:lpstr>
      <vt:lpstr>Mill-Doors by Carl Sandburg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Persuasian Poems</dc:title>
  <dc:subject>Lesson Plan for MS and HS</dc:subject>
  <dc:creator>Carl Sandburg Home NHS</dc:creator>
  <cp:keywords>education, Carl Sandburg, writing</cp:keywords>
  <cp:lastModifiedBy>Hollingsworth, Ginger</cp:lastModifiedBy>
  <cp:revision>145</cp:revision>
  <dcterms:created xsi:type="dcterms:W3CDTF">2012-10-09T20:11:17Z</dcterms:created>
  <dcterms:modified xsi:type="dcterms:W3CDTF">2020-07-30T17:11:22Z</dcterms:modified>
</cp:coreProperties>
</file>